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78B6B-F27B-652F-398A-02D1276901D0}" v="22" dt="2021-05-29T09:39:45.480"/>
    <p1510:client id="{3A9F8E48-5D3B-AA52-CFE0-9868C0127224}" v="297" dt="2021-05-28T19:17:13.794"/>
    <p1510:client id="{9EC87300-B41C-33A5-AB26-B692FC92A483}" v="56" dt="2021-05-28T18:06:24.404"/>
    <p1510:client id="{C62D41DC-A46C-413D-B0EA-56C270AA60F6}" v="736" dt="2021-05-28T11:00:4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9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28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2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1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99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013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1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23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6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87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25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0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4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4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4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0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https://www.youtube.com/embed/uq4TXVh3wGY?feature=oembed" TargetMode="External"/><Relationship Id="rId1" Type="http://schemas.openxmlformats.org/officeDocument/2006/relationships/video" Target="https://www.youtube.com/embed/V3L_8IdXGKY?feature=oembed" TargetMode="Externa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103" y="1936224"/>
            <a:ext cx="5516324" cy="293427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  <a:cs typeface="Calibri Light"/>
              </a:rPr>
              <a:t>Learn by Gaming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1608268"/>
            <a:ext cx="4626864" cy="35998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862F5-235B-4801-9CCE-E4D57B18D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8046720" y="2385935"/>
            <a:ext cx="3654551" cy="20561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5104" y="5431808"/>
            <a:ext cx="5227711" cy="7924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Critical Thinking</a:t>
            </a:r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5A49B54A-CA5B-4175-8862-B0E389EF3A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6" b="15589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B1DC2-5A7B-4A86-9190-B4E83B2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79" y="655330"/>
            <a:ext cx="5614221" cy="10971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008B61D6-03CD-415C-BDFE-F6D760D304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03903" y="1602351"/>
            <a:ext cx="5075903" cy="2952750"/>
          </a:xfrm>
          <a:prstGeom prst="rect">
            <a:avLst/>
          </a:prstGeom>
        </p:spPr>
      </p:pic>
      <p:pic>
        <p:nvPicPr>
          <p:cNvPr id="4" name="Picture 5">
            <a:hlinkClick r:id="" action="ppaction://media"/>
            <a:extLst>
              <a:ext uri="{FF2B5EF4-FFF2-40B4-BE49-F238E27FC236}">
                <a16:creationId xmlns:a16="http://schemas.microsoft.com/office/drawing/2014/main" id="{A0B7C59D-5CAB-4184-8477-903B90D05CC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194322" y="2708480"/>
            <a:ext cx="5260258" cy="29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1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CD3496EC-1EA2-449D-9CD6-5ABDCC84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094" r="-1" b="20887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61E05-7F78-46AB-AC96-B2781B6B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3415966" cy="11261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Results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Pre-Survey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4575C3C-9164-42D4-8528-36C5B1A83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91" y="2275805"/>
            <a:ext cx="3942413" cy="1681799"/>
          </a:xfrm>
          <a:prstGeom prst="rect">
            <a:avLst/>
          </a:prstGeom>
        </p:spPr>
      </p:pic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42C03424-EAD8-487B-8315-8AC830D9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417" y="2275453"/>
            <a:ext cx="4061085" cy="1682504"/>
          </a:xfrm>
          <a:prstGeom prst="rect">
            <a:avLst/>
          </a:prstGeom>
        </p:spPr>
      </p:pic>
      <p:pic>
        <p:nvPicPr>
          <p:cNvPr id="8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BEAAC08D-39F0-430E-8FAD-57992234B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92" y="4207204"/>
            <a:ext cx="3942413" cy="1635248"/>
          </a:xfrm>
          <a:prstGeom prst="rect">
            <a:avLst/>
          </a:prstGeom>
        </p:spPr>
      </p:pic>
      <p:pic>
        <p:nvPicPr>
          <p:cNvPr id="10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140BAA53-B379-47E9-BFE3-70185661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416" y="4157534"/>
            <a:ext cx="4061085" cy="16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CD3496EC-1EA2-449D-9CD6-5ABDCC84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094" r="-1" b="20887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61E05-7F78-46AB-AC96-B2781B6B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3415966" cy="11261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Results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Post-Survey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4E49B98-715B-4C47-9E9F-E78E713E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4204859"/>
            <a:ext cx="4036101" cy="1627448"/>
          </a:xfrm>
          <a:prstGeom prst="rect">
            <a:avLst/>
          </a:prstGeom>
        </p:spPr>
      </p:pic>
      <p:pic>
        <p:nvPicPr>
          <p:cNvPr id="1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CDFE12F-B51B-4D8F-85F7-7747D67C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92" y="4207056"/>
            <a:ext cx="4123544" cy="163554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6BDF59B-34E3-4EBD-B25C-23E4D565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1" y="2291594"/>
            <a:ext cx="4036101" cy="1668958"/>
          </a:xfrm>
          <a:prstGeom prst="rect">
            <a:avLst/>
          </a:prstGeom>
        </p:spPr>
      </p:pic>
      <p:pic>
        <p:nvPicPr>
          <p:cNvPr id="15" name="Picture 15" descr="Table&#10;&#10;Description automatically generated">
            <a:extLst>
              <a:ext uri="{FF2B5EF4-FFF2-40B4-BE49-F238E27FC236}">
                <a16:creationId xmlns:a16="http://schemas.microsoft.com/office/drawing/2014/main" id="{60926CFB-3147-40CD-B117-52F6AEF53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892" y="2272989"/>
            <a:ext cx="4123544" cy="16686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FC893-AEBF-4311-AD33-259B4984BAF0}"/>
              </a:ext>
            </a:extLst>
          </p:cNvPr>
          <p:cNvCxnSpPr/>
          <p:nvPr/>
        </p:nvCxnSpPr>
        <p:spPr>
          <a:xfrm>
            <a:off x="6032290" y="2216045"/>
            <a:ext cx="1" cy="3728802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411C829-2508-46E5-8603-8AE4336DDB2D}"/>
              </a:ext>
            </a:extLst>
          </p:cNvPr>
          <p:cNvSpPr/>
          <p:nvPr/>
        </p:nvSpPr>
        <p:spPr>
          <a:xfrm rot="-5400000">
            <a:off x="4944722" y="3870430"/>
            <a:ext cx="1929982" cy="181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D56D2C-E7DA-4B28-BD3F-C83BA7360F35}"/>
              </a:ext>
            </a:extLst>
          </p:cNvPr>
          <p:cNvSpPr/>
          <p:nvPr/>
        </p:nvSpPr>
        <p:spPr>
          <a:xfrm rot="5400000">
            <a:off x="5724681" y="3857156"/>
            <a:ext cx="924392" cy="168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8492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47B0D6D1-496D-4C37-A39B-30BA5686E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086" r="6" b="11503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036F9-0226-4B65-8BE6-4A5E1FDF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1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FD49D-FA90-44C3-9EDC-DB6361AB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4738541" cy="223792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4A607-CFFF-411F-AC9F-79DB7530D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87" y="3408254"/>
            <a:ext cx="2327825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Learning can be:</a:t>
            </a:r>
          </a:p>
          <a:p>
            <a:pPr marL="342900" indent="-342900">
              <a:buChar char="•"/>
            </a:pPr>
            <a:r>
              <a:rPr lang="en-US" sz="2000"/>
              <a:t>Boring</a:t>
            </a:r>
          </a:p>
          <a:p>
            <a:pPr marL="342900" indent="-342900">
              <a:buChar char="•"/>
            </a:pPr>
            <a:r>
              <a:rPr lang="en-US" sz="2000"/>
              <a:t>Monotonous</a:t>
            </a:r>
          </a:p>
          <a:p>
            <a:pPr marL="342900" indent="-342900">
              <a:buChar char="•"/>
            </a:pPr>
            <a:r>
              <a:rPr lang="en-US" sz="2000"/>
              <a:t>Un-interactable</a:t>
            </a:r>
          </a:p>
        </p:txBody>
      </p:sp>
      <p:pic>
        <p:nvPicPr>
          <p:cNvPr id="7" name="Picture 5" descr="Glasses on top of a book">
            <a:extLst>
              <a:ext uri="{FF2B5EF4-FFF2-40B4-BE49-F238E27FC236}">
                <a16:creationId xmlns:a16="http://schemas.microsoft.com/office/drawing/2014/main" id="{7D96F6EE-9C6E-42A0-98CF-F16DD64D7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50" r="25190" b="-1"/>
          <a:stretch/>
        </p:blipFill>
        <p:spPr>
          <a:xfrm>
            <a:off x="5221825" y="596036"/>
            <a:ext cx="6407846" cy="57096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800B45-F1F1-4BB5-8BCF-4B9245BE2485}"/>
              </a:ext>
            </a:extLst>
          </p:cNvPr>
          <p:cNvSpPr txBox="1"/>
          <p:nvPr/>
        </p:nvSpPr>
        <p:spPr>
          <a:xfrm>
            <a:off x="2756942" y="3406515"/>
            <a:ext cx="2462134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/>
              <a:t>Learning should be: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sz="2000" dirty="0"/>
              <a:t>Fun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sz="2000" dirty="0"/>
              <a:t>Engaging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sz="2000" dirty="0"/>
              <a:t>Immersive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90148C-CDB4-49C8-9D49-AD57D5B2E8E2}"/>
              </a:ext>
            </a:extLst>
          </p:cNvPr>
          <p:cNvCxnSpPr/>
          <p:nvPr/>
        </p:nvCxnSpPr>
        <p:spPr>
          <a:xfrm flipH="1">
            <a:off x="2758657" y="3114674"/>
            <a:ext cx="2" cy="228600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2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23757CB-15AA-448B-A7A2-DCA042352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2D04F-AE2C-4DFB-8713-7F7616C1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11148052" cy="54783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Teaching Styles</a:t>
            </a:r>
          </a:p>
        </p:txBody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3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1E054604-5E92-45EF-86D6-D4E43EFDC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096" r="6" b="5729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3A3D-1A7C-434B-B36C-7942DED1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Traditional Teaching Method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DE53069-BDED-44F4-BD36-CFD566A7F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4637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342A-64BF-49A4-899A-9E40E856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Gamification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5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A993F96-EA72-4634-AC3C-0BF3A1243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25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A1293-523D-4C9C-AC16-8CD0E8BB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75" y="693544"/>
            <a:ext cx="6718653" cy="2047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BAC96A-292D-4E1D-897D-6A5371229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" r="1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210BA7-42C0-4B36-91DE-BD213C8A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Proof of Concept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4852-0DE9-4B50-AE18-B11B902D9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849" y="3714398"/>
            <a:ext cx="8739821" cy="2314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Caldas, L.M., Eukel, H.N., Matulewicz, A.T., Fernández, E.V. and Donohoe, K.L. (2019). Applying educational gaming success to a nonsterile compounding escape room. </a:t>
            </a:r>
            <a:r>
              <a:rPr lang="en-US" sz="1200" i="1">
                <a:solidFill>
                  <a:srgbClr val="FFFFFF"/>
                </a:solidFill>
                <a:ea typeface="+mn-lt"/>
                <a:cs typeface="+mn-lt"/>
              </a:rPr>
              <a:t>Currents in Pharmacy Teaching and Learning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, 11(10), pp.1049–1054.</a:t>
            </a:r>
            <a:endParaRPr lang="en-US" sz="12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3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647A5C3B-FE47-4BD1-AFE7-AC0A5F18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166BDF-F570-448D-913A-A92B7233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Proof of Concept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E22B-EDAE-4297-87B9-8E08CC1D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961" y="5339039"/>
            <a:ext cx="6525709" cy="689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Dorfner, N. and </a:t>
            </a:r>
            <a:r>
              <a:rPr lang="en-US" sz="1400" dirty="0" err="1">
                <a:solidFill>
                  <a:srgbClr val="FFFFFF"/>
                </a:solidFill>
                <a:ea typeface="+mn-lt"/>
                <a:cs typeface="+mn-lt"/>
              </a:rPr>
              <a:t>Zakerzadeh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, R. (2021). Academic Games as a Form of Increasing Student Engagement in Remote Teaching. </a:t>
            </a:r>
            <a:r>
              <a:rPr lang="en-US" sz="1400" i="1" dirty="0">
                <a:solidFill>
                  <a:srgbClr val="FFFFFF"/>
                </a:solidFill>
                <a:ea typeface="+mn-lt"/>
                <a:cs typeface="+mn-lt"/>
              </a:rPr>
              <a:t>Biomedical Engineering Education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50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C0E3F896-CA4D-44D8-BE0D-E298547D6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011" r="6" b="1997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2AE8E-AEAD-4B31-A478-89CAA00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6" y="1122363"/>
            <a:ext cx="5624424" cy="978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Survey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2D9A31-6EDE-4A17-B403-79646C52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2536186"/>
            <a:ext cx="2743200" cy="3223364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E1CAA-E732-43C3-9AA1-F055DB89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834" y="2237849"/>
            <a:ext cx="2743200" cy="384879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3916F-D41C-4A4A-90B2-959ED9FA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9" y="2106031"/>
            <a:ext cx="2743200" cy="40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9370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LevelVTI">
  <a:themeElements>
    <a:clrScheme name="Office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BA9C80"/>
      </a:accent1>
      <a:accent2>
        <a:srgbClr val="A8A273"/>
      </a:accent2>
      <a:accent3>
        <a:srgbClr val="99A67D"/>
      </a:accent3>
      <a:accent4>
        <a:srgbClr val="85AC76"/>
      </a:accent4>
      <a:accent5>
        <a:srgbClr val="82AC87"/>
      </a:accent5>
      <a:accent6>
        <a:srgbClr val="77AE95"/>
      </a:accent6>
      <a:hlink>
        <a:srgbClr val="5D85A8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ShojiVTI</vt:lpstr>
      <vt:lpstr>LevelVTI</vt:lpstr>
      <vt:lpstr>Learn by Gaming</vt:lpstr>
      <vt:lpstr>Introduction</vt:lpstr>
      <vt:lpstr>Teaching Styles</vt:lpstr>
      <vt:lpstr>Traditional Teaching Method</vt:lpstr>
      <vt:lpstr>Gamification</vt:lpstr>
      <vt:lpstr>Gaming</vt:lpstr>
      <vt:lpstr>Proof of Concept</vt:lpstr>
      <vt:lpstr>Proof of Concept</vt:lpstr>
      <vt:lpstr>Survey</vt:lpstr>
      <vt:lpstr>Methodology</vt:lpstr>
      <vt:lpstr>Results Pre-Survey</vt:lpstr>
      <vt:lpstr>Results Post-Survey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333</cp:revision>
  <dcterms:created xsi:type="dcterms:W3CDTF">2021-05-28T10:01:37Z</dcterms:created>
  <dcterms:modified xsi:type="dcterms:W3CDTF">2021-05-29T11:42:23Z</dcterms:modified>
</cp:coreProperties>
</file>